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6" r:id="rId2"/>
    <p:sldId id="268" r:id="rId3"/>
    <p:sldId id="269" r:id="rId4"/>
    <p:sldId id="270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F10BE47-684D-4F7D-9A17-243AD45ADEE8}" type="datetimeFigureOut">
              <a:rPr lang="ru-RU"/>
              <a:pPr>
                <a:defRPr/>
              </a:pPr>
              <a:t>09.11.2020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6AF56E3-174C-433D-BE37-B58029C369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578055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5FC9F-4EB7-4C72-B3E1-87C965F50D6A}" type="datetimeFigureOut">
              <a:rPr lang="ru-RU"/>
              <a:pPr>
                <a:defRPr/>
              </a:pPr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3B7B3-235D-447A-A64D-9AEFAF51D9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71189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51053-70F6-44A6-B75B-1BF248E0C8D8}" type="datetimeFigureOut">
              <a:rPr lang="ru-RU"/>
              <a:pPr>
                <a:defRPr/>
              </a:pPr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C386D-4B3E-4D3B-8F2A-0448C57961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2198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610B0-44B4-4B0A-B62B-9A70C1EDD568}" type="datetimeFigureOut">
              <a:rPr lang="ru-RU"/>
              <a:pPr>
                <a:defRPr/>
              </a:pPr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424FE-C998-4632-8FCF-CC5D5BDEBD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40203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A28F1-571E-4898-AA50-129D9DD4DD9B}" type="datetimeFigureOut">
              <a:rPr lang="ru-RU"/>
              <a:pPr>
                <a:defRPr/>
              </a:pPr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A3257-9C21-4D47-A491-7462CA0C18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9415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55549-336D-47F6-8321-89237E1CC861}" type="datetimeFigureOut">
              <a:rPr lang="ru-RU"/>
              <a:pPr>
                <a:defRPr/>
              </a:pPr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C8308-7635-4507-A070-FCC3348B87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27244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74F39-549E-407E-B1FE-5AD96CAF38B4}" type="datetimeFigureOut">
              <a:rPr lang="ru-RU"/>
              <a:pPr>
                <a:defRPr/>
              </a:pPr>
              <a:t>09.11.2020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E9F3A-E3A3-4D73-933E-5D99B424ED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122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86998-3A34-4C46-A8EF-E8B7E864DD06}" type="datetimeFigureOut">
              <a:rPr lang="ru-RU"/>
              <a:pPr>
                <a:defRPr/>
              </a:pPr>
              <a:t>09.11.2020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6F9E5-566E-46DB-AB70-B810757609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61723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166C3-0513-43AF-878E-3A2C1F610AB7}" type="datetimeFigureOut">
              <a:rPr lang="ru-RU"/>
              <a:pPr>
                <a:defRPr/>
              </a:pPr>
              <a:t>09.11.2020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5D7EF-7D93-438A-BF39-CA82FDF24E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99572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2B98E-1DAC-4ADF-B578-40903FCFFCE4}" type="datetimeFigureOut">
              <a:rPr lang="ru-RU"/>
              <a:pPr>
                <a:defRPr/>
              </a:pPr>
              <a:t>09.11.2020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17731-4985-4BEA-BDEE-EC3DFFE8E9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72533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A26E6-E694-4ED8-BE92-B9BDF4C03224}" type="datetimeFigureOut">
              <a:rPr lang="ru-RU"/>
              <a:pPr>
                <a:defRPr/>
              </a:pPr>
              <a:t>09.11.2020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28D82-B716-4E6E-8E05-1D97FAC6CE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7688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C0866-00C6-4FB7-AD01-02FE1F8AC46B}" type="datetimeFigureOut">
              <a:rPr lang="ru-RU"/>
              <a:pPr>
                <a:defRPr/>
              </a:pPr>
              <a:t>09.11.2020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83056-593F-413B-A722-C9954062A2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64523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9E4D238-117C-456C-A694-97DB48B12DFF}" type="datetimeFigureOut">
              <a:rPr lang="ru-RU"/>
              <a:pPr>
                <a:defRPr/>
              </a:pPr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59DF511-5628-47B3-B889-F90E8EE454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452438" y="333375"/>
            <a:ext cx="6408737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lt-LT" altLang="en-US" sz="9600"/>
          </a:p>
          <a:p>
            <a:pPr algn="ctr"/>
            <a:endParaRPr lang="ru-RU" altLang="en-US" sz="4800" b="1" i="1"/>
          </a:p>
        </p:txBody>
      </p:sp>
      <p:pic>
        <p:nvPicPr>
          <p:cNvPr id="2051" name="Picture 2" descr="C:\Documents and Settings\Артур\Рабочий стол\Лена\Школьные картинки\дети головастик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43500" y="2928938"/>
            <a:ext cx="3398838" cy="336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Box 4"/>
          <p:cNvSpPr txBox="1">
            <a:spLocks noChangeArrowheads="1"/>
          </p:cNvSpPr>
          <p:nvPr/>
        </p:nvSpPr>
        <p:spPr bwMode="auto">
          <a:xfrm>
            <a:off x="611188" y="620713"/>
            <a:ext cx="7777162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lt-LT" sz="3600" b="1" i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VILNIAUS MARTYNO MAŽVYDO </a:t>
            </a:r>
            <a:r>
              <a:rPr lang="lt-LT" sz="3600" b="1" i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PROGIMNAZIJOS </a:t>
            </a:r>
            <a:r>
              <a:rPr lang="lt-LT" sz="3600" b="1" i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UGDYMO     </a:t>
            </a:r>
            <a:r>
              <a:rPr lang="lt-LT" sz="3600" b="1" i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NUOTOLINIU BŪDU SUSITARIMAI IR </a:t>
            </a:r>
            <a:r>
              <a:rPr lang="lt-LT" sz="3600" b="1" i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TAISYKLĖS</a:t>
            </a:r>
            <a:endParaRPr lang="en-US" sz="3600" i="1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  <a:p>
            <a:pPr algn="ctr">
              <a:defRPr/>
            </a:pPr>
            <a:endParaRPr lang="lt-LT" sz="36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53" name="Picture 2" descr="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2988" y="3213100"/>
            <a:ext cx="3786187" cy="240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C:\Documents and Settings\Артур\Рабочий стол\Лена\Фоторамки\Дети\мальчик на машине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4288" y="260350"/>
            <a:ext cx="9144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2286000" y="765175"/>
            <a:ext cx="62468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lt-LT" altLang="en-US"/>
          </a:p>
          <a:p>
            <a:endParaRPr lang="lt-LT" altLang="en-US"/>
          </a:p>
        </p:txBody>
      </p:sp>
      <p:sp>
        <p:nvSpPr>
          <p:cNvPr id="2" name="TextBox 1"/>
          <p:cNvSpPr txBox="1"/>
          <p:nvPr/>
        </p:nvSpPr>
        <p:spPr>
          <a:xfrm>
            <a:off x="2555875" y="955675"/>
            <a:ext cx="511175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lt-LT" b="1" dirty="0" smtClean="0">
                <a:solidFill>
                  <a:schemeClr val="accent6">
                    <a:lumMod val="50000"/>
                  </a:schemeClr>
                </a:solidFill>
              </a:rPr>
              <a:t>Mokinys, besimokantis nuotoliniu būdu:</a:t>
            </a:r>
            <a:endParaRPr lang="lt-LT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077" name="TextBox 2"/>
          <p:cNvSpPr txBox="1">
            <a:spLocks noChangeArrowheads="1"/>
          </p:cNvSpPr>
          <p:nvPr/>
        </p:nvSpPr>
        <p:spPr bwMode="auto">
          <a:xfrm>
            <a:off x="2286000" y="1411288"/>
            <a:ext cx="6481763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lt-LT" dirty="0"/>
              <a:t>1. </a:t>
            </a:r>
            <a:r>
              <a:rPr lang="en-US" dirty="0" smtClean="0"/>
              <a:t>L</a:t>
            </a:r>
            <a:r>
              <a:rPr lang="lt-LT" dirty="0" smtClean="0"/>
              <a:t>aikosi</a:t>
            </a:r>
            <a:r>
              <a:rPr lang="lt-LT" dirty="0"/>
              <a:t>  nustatyto tvarkaraščio, laiku prisijungia prie nuotolinių vaizdo pamokų, savavališkai nenutraukia nuotolinio ryšio pamokai </a:t>
            </a:r>
            <a:r>
              <a:rPr lang="lt-LT" dirty="0" smtClean="0"/>
              <a:t>nepasibaigus</a:t>
            </a:r>
            <a:r>
              <a:rPr lang="en-US" dirty="0" smtClean="0"/>
              <a:t>.</a:t>
            </a:r>
            <a:endParaRPr lang="lt-LT" dirty="0"/>
          </a:p>
          <a:p>
            <a:r>
              <a:rPr lang="lt-LT" dirty="0" smtClean="0"/>
              <a:t>2. </a:t>
            </a:r>
            <a:r>
              <a:rPr lang="en-US" dirty="0" smtClean="0"/>
              <a:t>N</a:t>
            </a:r>
            <a:r>
              <a:rPr lang="lt-LT" dirty="0" smtClean="0"/>
              <a:t>uotolinių </a:t>
            </a:r>
            <a:r>
              <a:rPr lang="lt-LT" dirty="0"/>
              <a:t>vaizdo pamokų metu pasirenka tinkamą darbo vietą, įsijungia vaizdo </a:t>
            </a:r>
            <a:r>
              <a:rPr lang="lt-LT" dirty="0" smtClean="0"/>
              <a:t>kamerą (jei to reikia), </a:t>
            </a:r>
            <a:r>
              <a:rPr lang="lt-LT" dirty="0"/>
              <a:t>išjungia pašalinius garso ir vaizdo įrenginius, naudojasi tik ta priemone, kuri skirta mokymuisi nuotoliniu </a:t>
            </a:r>
            <a:r>
              <a:rPr lang="lt-LT" dirty="0" smtClean="0"/>
              <a:t>būdu</a:t>
            </a:r>
            <a:r>
              <a:rPr lang="en-US" dirty="0" smtClean="0"/>
              <a:t>.</a:t>
            </a:r>
            <a:endParaRPr lang="lt-LT" dirty="0"/>
          </a:p>
          <a:p>
            <a:r>
              <a:rPr lang="lt-LT" dirty="0" smtClean="0"/>
              <a:t>3. </a:t>
            </a:r>
            <a:r>
              <a:rPr lang="en-US" dirty="0" smtClean="0"/>
              <a:t>V</a:t>
            </a:r>
            <a:r>
              <a:rPr lang="lt-LT" dirty="0" smtClean="0"/>
              <a:t>ykdo</a:t>
            </a:r>
            <a:r>
              <a:rPr lang="lt-LT" dirty="0"/>
              <a:t>  mokytojų nurodymus, reaguoja į </a:t>
            </a:r>
            <a:r>
              <a:rPr lang="lt-LT" dirty="0" smtClean="0"/>
              <a:t>pastabas</a:t>
            </a:r>
            <a:r>
              <a:rPr lang="en-US" dirty="0" smtClean="0"/>
              <a:t>,</a:t>
            </a:r>
            <a:endParaRPr lang="lt-LT" dirty="0"/>
          </a:p>
          <a:p>
            <a:r>
              <a:rPr lang="lt-LT" dirty="0"/>
              <a:t>žymisi svarbiausią </a:t>
            </a:r>
            <a:r>
              <a:rPr lang="lt-LT" dirty="0" smtClean="0"/>
              <a:t>informaciją</a:t>
            </a:r>
            <a:r>
              <a:rPr lang="en-US" dirty="0" smtClean="0"/>
              <a:t>.</a:t>
            </a:r>
            <a:endParaRPr lang="lt-LT" dirty="0"/>
          </a:p>
        </p:txBody>
      </p:sp>
      <p:pic>
        <p:nvPicPr>
          <p:cNvPr id="3078" name="Picture 5" descr="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01900" y="4797152"/>
            <a:ext cx="1008112" cy="642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C:\Documents and Settings\Артур\Рабочий стол\Лена\Фоторамки\Дети\мальчик на машине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4288" y="260350"/>
            <a:ext cx="9144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2286000" y="765175"/>
            <a:ext cx="62468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lt-LT" altLang="en-US"/>
          </a:p>
          <a:p>
            <a:endParaRPr lang="lt-LT" altLang="en-US"/>
          </a:p>
        </p:txBody>
      </p:sp>
      <p:sp>
        <p:nvSpPr>
          <p:cNvPr id="2" name="TextBox 1"/>
          <p:cNvSpPr txBox="1"/>
          <p:nvPr/>
        </p:nvSpPr>
        <p:spPr>
          <a:xfrm>
            <a:off x="2555875" y="819150"/>
            <a:ext cx="5111750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lt-LT" b="1" dirty="0" smtClean="0">
                <a:solidFill>
                  <a:schemeClr val="accent6">
                    <a:lumMod val="50000"/>
                  </a:schemeClr>
                </a:solidFill>
              </a:rPr>
              <a:t>Mokinys, besimokantis nuotoliniu būdu:</a:t>
            </a:r>
            <a:endParaRPr lang="lt-LT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101" name="TextBox 3"/>
          <p:cNvSpPr txBox="1">
            <a:spLocks noChangeArrowheads="1"/>
          </p:cNvSpPr>
          <p:nvPr/>
        </p:nvSpPr>
        <p:spPr bwMode="auto">
          <a:xfrm>
            <a:off x="2168525" y="1512888"/>
            <a:ext cx="6481763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lt-LT" dirty="0" smtClean="0"/>
              <a:t>4. </a:t>
            </a:r>
            <a:r>
              <a:rPr lang="en-US" dirty="0" smtClean="0"/>
              <a:t>K</a:t>
            </a:r>
            <a:r>
              <a:rPr lang="lt-LT" dirty="0" smtClean="0"/>
              <a:t>ilus </a:t>
            </a:r>
            <a:r>
              <a:rPr lang="lt-LT" dirty="0"/>
              <a:t>klausimams konsultuojasi su mokytojais tik darbo dienomis iki </a:t>
            </a:r>
            <a:r>
              <a:rPr lang="lt-LT" dirty="0" smtClean="0"/>
              <a:t>19 </a:t>
            </a:r>
            <a:r>
              <a:rPr lang="lt-LT" dirty="0"/>
              <a:t>val. (jei mokytojai nenurodė kitaip</a:t>
            </a:r>
            <a:r>
              <a:rPr lang="lt-LT" dirty="0" smtClean="0"/>
              <a:t>)</a:t>
            </a:r>
            <a:r>
              <a:rPr lang="en-US" dirty="0" smtClean="0"/>
              <a:t>.</a:t>
            </a:r>
            <a:endParaRPr lang="lt-LT" dirty="0"/>
          </a:p>
          <a:p>
            <a:r>
              <a:rPr lang="lt-LT" dirty="0" smtClean="0"/>
              <a:t>5. </a:t>
            </a:r>
            <a:r>
              <a:rPr lang="en-US" dirty="0" smtClean="0"/>
              <a:t>G</a:t>
            </a:r>
            <a:r>
              <a:rPr lang="lt-LT" dirty="0" smtClean="0"/>
              <a:t>erbia </a:t>
            </a:r>
            <a:r>
              <a:rPr lang="lt-LT" dirty="0"/>
              <a:t>kitų ir savo teises jaustis saugiai elektroninėje </a:t>
            </a:r>
            <a:r>
              <a:rPr lang="lt-LT" dirty="0" smtClean="0"/>
              <a:t>erdvėje</a:t>
            </a:r>
            <a:r>
              <a:rPr lang="en-US" dirty="0" smtClean="0"/>
              <a:t>.</a:t>
            </a:r>
            <a:endParaRPr lang="lt-LT" dirty="0"/>
          </a:p>
          <a:p>
            <a:r>
              <a:rPr lang="lt-LT" dirty="0" smtClean="0"/>
              <a:t>6.</a:t>
            </a:r>
            <a:r>
              <a:rPr lang="en-US" dirty="0" smtClean="0"/>
              <a:t>N</a:t>
            </a:r>
            <a:r>
              <a:rPr lang="lt-LT" dirty="0" smtClean="0"/>
              <a:t>uotolinėse </a:t>
            </a:r>
            <a:r>
              <a:rPr lang="lt-LT" dirty="0"/>
              <a:t>vaizdo pamokose bendrauja mandagiai ir draugiškai.</a:t>
            </a:r>
          </a:p>
          <a:p>
            <a:r>
              <a:rPr lang="lt-LT" dirty="0" smtClean="0"/>
              <a:t>7.</a:t>
            </a:r>
            <a:r>
              <a:rPr lang="en-US" dirty="0" smtClean="0"/>
              <a:t>N</a:t>
            </a:r>
            <a:r>
              <a:rPr lang="lt-LT" dirty="0" smtClean="0"/>
              <a:t>eperduoda </a:t>
            </a:r>
            <a:r>
              <a:rPr lang="lt-LT" dirty="0"/>
              <a:t>savo prisijungimo prie elektroninių dienynų (ar kitų paskyrų) slaptažodžių pašaliniams asmenims, nes taip gali būti pasisavinti ir kiti mokinių   duomenys.</a:t>
            </a:r>
          </a:p>
          <a:p>
            <a:r>
              <a:rPr lang="lt-LT" dirty="0" smtClean="0"/>
              <a:t>8.</a:t>
            </a:r>
            <a:r>
              <a:rPr lang="en-US" dirty="0" smtClean="0"/>
              <a:t>N</a:t>
            </a:r>
            <a:r>
              <a:rPr lang="lt-LT" dirty="0" smtClean="0"/>
              <a:t>esiuntinėja </a:t>
            </a:r>
            <a:r>
              <a:rPr lang="lt-LT" dirty="0"/>
              <a:t>iš mokytojų gautų nuorodų svetimiems žmonėms.</a:t>
            </a:r>
          </a:p>
        </p:txBody>
      </p:sp>
      <p:pic>
        <p:nvPicPr>
          <p:cNvPr id="4102" name="Picture 2" descr="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860962"/>
            <a:ext cx="932137" cy="592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C:\Documents and Settings\Артур\Рабочий стол\Лена\Фоторамки\Дети\мальчик на машине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4288" y="260350"/>
            <a:ext cx="9144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2286000" y="765175"/>
            <a:ext cx="62468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lt-LT" altLang="en-US"/>
          </a:p>
          <a:p>
            <a:endParaRPr lang="lt-LT" altLang="en-US"/>
          </a:p>
        </p:txBody>
      </p:sp>
      <p:sp>
        <p:nvSpPr>
          <p:cNvPr id="2" name="TextBox 1"/>
          <p:cNvSpPr txBox="1"/>
          <p:nvPr/>
        </p:nvSpPr>
        <p:spPr>
          <a:xfrm>
            <a:off x="2555875" y="719138"/>
            <a:ext cx="511175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lt-LT" b="1" dirty="0" smtClean="0">
                <a:solidFill>
                  <a:schemeClr val="accent6">
                    <a:lumMod val="50000"/>
                  </a:schemeClr>
                </a:solidFill>
              </a:rPr>
              <a:t>Mokinys, besimokantis nuotoliniu būdu:</a:t>
            </a:r>
            <a:endParaRPr lang="lt-LT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2082800" y="1340768"/>
            <a:ext cx="6462713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lt-LT" dirty="0" smtClean="0"/>
              <a:t>9.</a:t>
            </a:r>
            <a:r>
              <a:rPr lang="en-US" dirty="0" smtClean="0"/>
              <a:t>N</a:t>
            </a:r>
            <a:r>
              <a:rPr lang="lt-LT" dirty="0" smtClean="0"/>
              <a:t>uotolinių </a:t>
            </a:r>
            <a:r>
              <a:rPr lang="lt-LT" dirty="0"/>
              <a:t>pamokų metu nefilmuoja, nefotografuoja ar neįrašinėja kitų asmenų veiklos ar pokalbių  be jų raštiško sutikimo</a:t>
            </a:r>
            <a:r>
              <a:rPr lang="lt-LT" dirty="0" smtClean="0"/>
              <a:t>.</a:t>
            </a:r>
          </a:p>
          <a:p>
            <a:r>
              <a:rPr lang="lt-LT" dirty="0" smtClean="0"/>
              <a:t>10. Neišmetinėja dalyvių iš </a:t>
            </a:r>
            <a:r>
              <a:rPr lang="lt-LT" dirty="0" smtClean="0"/>
              <a:t>pamokos</a:t>
            </a:r>
            <a:r>
              <a:rPr lang="en-US" dirty="0" smtClean="0"/>
              <a:t>.</a:t>
            </a:r>
            <a:endParaRPr lang="lt-LT" dirty="0"/>
          </a:p>
          <a:p>
            <a:r>
              <a:rPr lang="lt-LT" dirty="0" smtClean="0"/>
              <a:t>11.</a:t>
            </a:r>
            <a:r>
              <a:rPr lang="en-US" dirty="0" smtClean="0"/>
              <a:t>N</a:t>
            </a:r>
            <a:r>
              <a:rPr lang="lt-LT" dirty="0" smtClean="0"/>
              <a:t>etoleruoja </a:t>
            </a:r>
            <a:r>
              <a:rPr lang="lt-LT" dirty="0"/>
              <a:t>elektroninių patyčių. Nepalaiko jų atsiradimo ar platinimo (pastebėjus patyčias jas stabdo arba </a:t>
            </a:r>
            <a:r>
              <a:rPr lang="lt-LT" dirty="0" smtClean="0"/>
              <a:t>informuoja </a:t>
            </a:r>
            <a:r>
              <a:rPr lang="lt-LT" dirty="0"/>
              <a:t>apie tai klasės </a:t>
            </a:r>
            <a:r>
              <a:rPr lang="lt-LT" dirty="0" smtClean="0"/>
              <a:t>vadovą.</a:t>
            </a:r>
            <a:endParaRPr lang="lt-LT" dirty="0"/>
          </a:p>
        </p:txBody>
      </p:sp>
      <p:pic>
        <p:nvPicPr>
          <p:cNvPr id="5126" name="Picture 2" descr="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55875" y="4725144"/>
            <a:ext cx="936600" cy="595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117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Тема Office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Irina</dc:creator>
  <cp:lastModifiedBy>Dell</cp:lastModifiedBy>
  <cp:revision>54</cp:revision>
  <dcterms:modified xsi:type="dcterms:W3CDTF">2020-11-09T11:30:21Z</dcterms:modified>
</cp:coreProperties>
</file>